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unnel Display" panose="020B0604020202020204" charset="0"/>
      <p:regular r:id="rId13"/>
    </p:embeddedFont>
    <p:embeddedFont>
      <p:font typeface="Funnel San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020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yteQuest-2025/GFGBQ-Team-yakuza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3864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Silent Disease: Unveiling Hidden Health Risks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09668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Discover the power of our AI-Powered Health Risk Analyzer, an intelligent system meticulously designed to detect subtle, often hidden, health risks before they escalate.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Team Name -  Yakuza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Github repo - </a:t>
            </a:r>
            <a:r>
              <a:rPr lang="en-US" sz="1850" u="sng" dirty="0">
                <a:solidFill>
                  <a:srgbClr val="CE5099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https://github.com/ByteQuest-2025/GFGBQ-Team-yakuza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7359"/>
            <a:ext cx="7892296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Empowering a Healthier Future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2996803" y="1900952"/>
            <a:ext cx="2159079" cy="1653302"/>
          </a:xfrm>
          <a:prstGeom prst="roundRect">
            <a:avLst>
              <a:gd name="adj" fmla="val 577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6442" y="2567702"/>
            <a:ext cx="319683" cy="3196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83292" y="2128361"/>
            <a:ext cx="342852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Early Detection Saves Lives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83292" y="2599134"/>
            <a:ext cx="8181975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solution champions proactive health management, shifting from reactive treatment to preventative care.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69587" y="3539014"/>
            <a:ext cx="8409384" cy="15240"/>
          </a:xfrm>
          <a:prstGeom prst="roundRect">
            <a:avLst>
              <a:gd name="adj" fmla="val 626724"/>
            </a:avLst>
          </a:prstGeom>
          <a:solidFill>
            <a:srgbClr val="D5CDBE"/>
          </a:solidFill>
          <a:ln/>
        </p:spPr>
      </p:sp>
      <p:sp>
        <p:nvSpPr>
          <p:cNvPr id="8" name="Shape 5"/>
          <p:cNvSpPr/>
          <p:nvPr/>
        </p:nvSpPr>
        <p:spPr>
          <a:xfrm>
            <a:off x="1917263" y="3667958"/>
            <a:ext cx="4318278" cy="1653302"/>
          </a:xfrm>
          <a:prstGeom prst="roundRect">
            <a:avLst>
              <a:gd name="adj" fmla="val 577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16561" y="4334708"/>
            <a:ext cx="319683" cy="31968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462951" y="3895368"/>
            <a:ext cx="3736181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AI-Assisted Health Awareness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62951" y="4366141"/>
            <a:ext cx="7102316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 foster a new era of health consciousness, empowering users with intelligent insights and personalized guidance.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349246" y="5306020"/>
            <a:ext cx="7329726" cy="15240"/>
          </a:xfrm>
          <a:prstGeom prst="roundRect">
            <a:avLst>
              <a:gd name="adj" fmla="val 626724"/>
            </a:avLst>
          </a:prstGeom>
          <a:solidFill>
            <a:srgbClr val="D5CDBE"/>
          </a:solidFill>
          <a:ln/>
        </p:spPr>
      </p:sp>
      <p:sp>
        <p:nvSpPr>
          <p:cNvPr id="13" name="Shape 9"/>
          <p:cNvSpPr/>
          <p:nvPr/>
        </p:nvSpPr>
        <p:spPr>
          <a:xfrm>
            <a:off x="837724" y="5434965"/>
            <a:ext cx="6477476" cy="2017157"/>
          </a:xfrm>
          <a:prstGeom prst="roundRect">
            <a:avLst>
              <a:gd name="adj" fmla="val 4735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16561" y="6283643"/>
            <a:ext cx="319683" cy="31968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609" y="5662374"/>
            <a:ext cx="4267676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Future-Ready Healthcare Solution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542609" y="6133148"/>
            <a:ext cx="6022658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innovative platform sets the benchmark for the next generation of healthcare technology, adaptable and scalable.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36784"/>
            <a:ext cx="7468553" cy="119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Urgent Need for Proactive Detection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324124" y="2438757"/>
            <a:ext cx="3632597" cy="2474952"/>
          </a:xfrm>
          <a:prstGeom prst="roundRect">
            <a:avLst>
              <a:gd name="adj" fmla="val 4434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01264" y="2438757"/>
            <a:ext cx="91440" cy="2474952"/>
          </a:xfrm>
          <a:prstGeom prst="roundRect">
            <a:avLst>
              <a:gd name="adj" fmla="val 93459"/>
            </a:avLst>
          </a:prstGeom>
          <a:solidFill>
            <a:srgbClr val="3371A5"/>
          </a:solidFill>
          <a:ln/>
        </p:spPr>
      </p:sp>
      <p:sp>
        <p:nvSpPr>
          <p:cNvPr id="6" name="Text 3"/>
          <p:cNvSpPr/>
          <p:nvPr/>
        </p:nvSpPr>
        <p:spPr>
          <a:xfrm>
            <a:off x="6618923" y="2664976"/>
            <a:ext cx="3111579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Subtle Symptoms, Severe Outcomes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618923" y="3385423"/>
            <a:ext cx="3111579" cy="1302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Silent diseases often manifest with minimal or ambiguous symptoms, making early diagnosis challenging.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0079" y="2438757"/>
            <a:ext cx="3632597" cy="2474952"/>
          </a:xfrm>
          <a:prstGeom prst="roundRect">
            <a:avLst>
              <a:gd name="adj" fmla="val 4434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7219" y="2438757"/>
            <a:ext cx="91440" cy="2474952"/>
          </a:xfrm>
          <a:prstGeom prst="roundRect">
            <a:avLst>
              <a:gd name="adj" fmla="val 93459"/>
            </a:avLst>
          </a:prstGeom>
          <a:solidFill>
            <a:srgbClr val="3371A5"/>
          </a:solidFill>
          <a:ln/>
        </p:spPr>
      </p:sp>
      <p:sp>
        <p:nvSpPr>
          <p:cNvPr id="10" name="Text 7"/>
          <p:cNvSpPr/>
          <p:nvPr/>
        </p:nvSpPr>
        <p:spPr>
          <a:xfrm>
            <a:off x="10454878" y="2664976"/>
            <a:ext cx="299394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Cost of Late Detection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454878" y="3086219"/>
            <a:ext cx="3111579" cy="1302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Delayed identification can lead to severe health complications, significantly impacting patient prognosis and quality of life.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324124" y="5117068"/>
            <a:ext cx="3632597" cy="2175748"/>
          </a:xfrm>
          <a:prstGeom prst="roundRect">
            <a:avLst>
              <a:gd name="adj" fmla="val 5043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301264" y="5117068"/>
            <a:ext cx="91440" cy="2175748"/>
          </a:xfrm>
          <a:prstGeom prst="roundRect">
            <a:avLst>
              <a:gd name="adj" fmla="val 93459"/>
            </a:avLst>
          </a:prstGeom>
          <a:solidFill>
            <a:srgbClr val="3371A5"/>
          </a:solidFill>
          <a:ln/>
        </p:spPr>
      </p:sp>
      <p:sp>
        <p:nvSpPr>
          <p:cNvPr id="14" name="Text 11"/>
          <p:cNvSpPr/>
          <p:nvPr/>
        </p:nvSpPr>
        <p:spPr>
          <a:xfrm>
            <a:off x="6618923" y="5343287"/>
            <a:ext cx="301418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Call for AI Intervention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618923" y="5764530"/>
            <a:ext cx="3111579" cy="1302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There is a critical need for proactive, AI-based analysis to identify potential health risks much earlier.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0428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Our Innovative Solution: AI-Powered Health Guardian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257419" y="4235767"/>
            <a:ext cx="33119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AI-Powered Risk Analysis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31306"/>
            <a:ext cx="373165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Leveraging advanced algorithms to identify complex health patterns.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9200" y="4889778"/>
            <a:ext cx="336590" cy="3365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82269" y="3203972"/>
            <a:ext cx="35497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Real-time Lifestyle Insights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82269" y="3699510"/>
            <a:ext cx="4210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Analyzing daily metrics to provide immediate, actionable health data.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0609" y="3878580"/>
            <a:ext cx="336590" cy="33659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82269" y="5650587"/>
            <a:ext cx="38795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Intelligent Health Companion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82269" y="6146125"/>
            <a:ext cx="4210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personalized AI assistant guiding users towards better health.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30609" y="5900857"/>
            <a:ext cx="336590" cy="3365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440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169444"/>
            <a:ext cx="5454253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Unlocking Core Capabilities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837724" y="4235887"/>
            <a:ext cx="6387703" cy="1309807"/>
          </a:xfrm>
          <a:prstGeom prst="roundRect">
            <a:avLst>
              <a:gd name="adj" fmla="val 8377"/>
            </a:avLst>
          </a:prstGeom>
          <a:solidFill>
            <a:srgbClr val="FAF5EB"/>
          </a:solidFill>
          <a:ln/>
        </p:spPr>
      </p:sp>
      <p:sp>
        <p:nvSpPr>
          <p:cNvPr id="5" name="Shape 2"/>
          <p:cNvSpPr/>
          <p:nvPr/>
        </p:nvSpPr>
        <p:spPr>
          <a:xfrm>
            <a:off x="837724" y="4213027"/>
            <a:ext cx="6387703" cy="9144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6" name="Shape 3"/>
          <p:cNvSpPr/>
          <p:nvPr/>
        </p:nvSpPr>
        <p:spPr>
          <a:xfrm>
            <a:off x="3762315" y="3966686"/>
            <a:ext cx="538520" cy="538520"/>
          </a:xfrm>
          <a:prstGeom prst="roundRect">
            <a:avLst>
              <a:gd name="adj" fmla="val 169799"/>
            </a:avLst>
          </a:prstGeom>
          <a:solidFill>
            <a:srgbClr val="3371A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3883" y="4128254"/>
            <a:ext cx="215384" cy="2153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40011" y="4684633"/>
            <a:ext cx="2907268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Interactive Health Dashboard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040011" y="5056227"/>
            <a:ext cx="5983129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centralized, intuitive hub for all personal health data and visualizations.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7404854" y="4235887"/>
            <a:ext cx="6387822" cy="1309807"/>
          </a:xfrm>
          <a:prstGeom prst="roundRect">
            <a:avLst>
              <a:gd name="adj" fmla="val 8377"/>
            </a:avLst>
          </a:prstGeom>
          <a:solidFill>
            <a:srgbClr val="FAF5EB"/>
          </a:solidFill>
          <a:ln/>
        </p:spPr>
      </p:sp>
      <p:sp>
        <p:nvSpPr>
          <p:cNvPr id="11" name="Shape 7"/>
          <p:cNvSpPr/>
          <p:nvPr/>
        </p:nvSpPr>
        <p:spPr>
          <a:xfrm>
            <a:off x="7404854" y="4213027"/>
            <a:ext cx="6387822" cy="9144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12" name="Shape 8"/>
          <p:cNvSpPr/>
          <p:nvPr/>
        </p:nvSpPr>
        <p:spPr>
          <a:xfrm>
            <a:off x="10329446" y="3966686"/>
            <a:ext cx="538520" cy="538520"/>
          </a:xfrm>
          <a:prstGeom prst="roundRect">
            <a:avLst>
              <a:gd name="adj" fmla="val 169799"/>
            </a:avLst>
          </a:prstGeom>
          <a:solidFill>
            <a:srgbClr val="3371A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91014" y="4128254"/>
            <a:ext cx="215384" cy="21538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07141" y="4684633"/>
            <a:ext cx="3049310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AI Risk Analysis (Groq Llama-3)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7607141" y="5056227"/>
            <a:ext cx="598324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Cutting-edge AI, powered by Groq Llama-3, for in-depth risk assessments.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837724" y="5994321"/>
            <a:ext cx="6387703" cy="1309807"/>
          </a:xfrm>
          <a:prstGeom prst="roundRect">
            <a:avLst>
              <a:gd name="adj" fmla="val 8377"/>
            </a:avLst>
          </a:prstGeom>
          <a:solidFill>
            <a:srgbClr val="FAF5EB"/>
          </a:solidFill>
          <a:ln/>
        </p:spPr>
      </p:sp>
      <p:sp>
        <p:nvSpPr>
          <p:cNvPr id="17" name="Shape 12"/>
          <p:cNvSpPr/>
          <p:nvPr/>
        </p:nvSpPr>
        <p:spPr>
          <a:xfrm>
            <a:off x="837724" y="5971461"/>
            <a:ext cx="6387703" cy="9144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18" name="Shape 13"/>
          <p:cNvSpPr/>
          <p:nvPr/>
        </p:nvSpPr>
        <p:spPr>
          <a:xfrm>
            <a:off x="3762315" y="5725120"/>
            <a:ext cx="538520" cy="538520"/>
          </a:xfrm>
          <a:prstGeom prst="roundRect">
            <a:avLst>
              <a:gd name="adj" fmla="val 169799"/>
            </a:avLst>
          </a:prstGeom>
          <a:solidFill>
            <a:srgbClr val="3371A5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23883" y="5886688"/>
            <a:ext cx="215384" cy="21538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040011" y="6443067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Persistent AI Chatbot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1040011" y="6814661"/>
            <a:ext cx="5983129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 always-available AI assistant for queries, guidance, and support.</a:t>
            </a:r>
            <a:endParaRPr lang="en-US" sz="1400" dirty="0"/>
          </a:p>
        </p:txBody>
      </p:sp>
      <p:sp>
        <p:nvSpPr>
          <p:cNvPr id="22" name="Shape 16"/>
          <p:cNvSpPr/>
          <p:nvPr/>
        </p:nvSpPr>
        <p:spPr>
          <a:xfrm>
            <a:off x="7404854" y="5994321"/>
            <a:ext cx="6387822" cy="1309807"/>
          </a:xfrm>
          <a:prstGeom prst="roundRect">
            <a:avLst>
              <a:gd name="adj" fmla="val 8377"/>
            </a:avLst>
          </a:prstGeom>
          <a:solidFill>
            <a:srgbClr val="FAF5EB"/>
          </a:solidFill>
          <a:ln/>
        </p:spPr>
      </p:sp>
      <p:sp>
        <p:nvSpPr>
          <p:cNvPr id="23" name="Shape 17"/>
          <p:cNvSpPr/>
          <p:nvPr/>
        </p:nvSpPr>
        <p:spPr>
          <a:xfrm>
            <a:off x="7404854" y="5971461"/>
            <a:ext cx="6387822" cy="91440"/>
          </a:xfrm>
          <a:prstGeom prst="roundRect">
            <a:avLst>
              <a:gd name="adj" fmla="val 82464"/>
            </a:avLst>
          </a:prstGeom>
          <a:solidFill>
            <a:srgbClr val="3371A5"/>
          </a:solidFill>
          <a:ln/>
        </p:spPr>
      </p:sp>
      <p:sp>
        <p:nvSpPr>
          <p:cNvPr id="24" name="Shape 18"/>
          <p:cNvSpPr/>
          <p:nvPr/>
        </p:nvSpPr>
        <p:spPr>
          <a:xfrm>
            <a:off x="10329446" y="5725120"/>
            <a:ext cx="538520" cy="538520"/>
          </a:xfrm>
          <a:prstGeom prst="roundRect">
            <a:avLst>
              <a:gd name="adj" fmla="val 169799"/>
            </a:avLst>
          </a:prstGeom>
          <a:solidFill>
            <a:srgbClr val="3371A5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91014" y="5886688"/>
            <a:ext cx="215384" cy="215384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07141" y="6443067"/>
            <a:ext cx="2698552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Secure JWT Authentication</a:t>
            </a:r>
            <a:endParaRPr lang="en-US" sz="1650" dirty="0"/>
          </a:p>
        </p:txBody>
      </p:sp>
      <p:sp>
        <p:nvSpPr>
          <p:cNvPr id="27" name="Text 20"/>
          <p:cNvSpPr/>
          <p:nvPr/>
        </p:nvSpPr>
        <p:spPr>
          <a:xfrm>
            <a:off x="7607141" y="6814661"/>
            <a:ext cx="598324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Robust security protocols to protect sensitive health information.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9001" y="454938"/>
            <a:ext cx="8514755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Personalized Dashboard &amp; Advanced Analytics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01" y="1375648"/>
            <a:ext cx="7921943" cy="7921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12185" y="1354931"/>
            <a:ext cx="2933462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Comprehensive Health Tracking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912185" y="1763554"/>
            <a:ext cx="5146715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Monitors vital signs: heart rate, sleep patterns, stress levels, and blood pressure.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8912185" y="2350532"/>
            <a:ext cx="5146715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Visualizes trends and anomalies using dynamic charts powered by Recharts.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8912185" y="2937510"/>
            <a:ext cx="5146715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Features a live risk gauge for immediate health status assessment.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55333"/>
            <a:ext cx="7468553" cy="1267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Intelligent AI Risk Analysis: Beyond the Obvious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324124" y="2345769"/>
            <a:ext cx="861655" cy="1565910"/>
          </a:xfrm>
          <a:prstGeom prst="roundRect">
            <a:avLst>
              <a:gd name="adj" fmla="val 36004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3324" y="2967157"/>
            <a:ext cx="323136" cy="32313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01163" y="2561153"/>
            <a:ext cx="338161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Advanced Pattern Detection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7401163" y="3007162"/>
            <a:ext cx="6391513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Identifies subtle, complex patterns in your health data that human observation might miss.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6324124" y="4127063"/>
            <a:ext cx="861655" cy="1565910"/>
          </a:xfrm>
          <a:prstGeom prst="roundRect">
            <a:avLst>
              <a:gd name="adj" fmla="val 36004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3324" y="4748451"/>
            <a:ext cx="323136" cy="32313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01163" y="4342448"/>
            <a:ext cx="406229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Intuitive Symptom Understanding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401163" y="4788456"/>
            <a:ext cx="6391513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Interprets diverse health inputs to understand potential symptom correlations.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6324124" y="5908358"/>
            <a:ext cx="861655" cy="1565910"/>
          </a:xfrm>
          <a:prstGeom prst="roundRect">
            <a:avLst>
              <a:gd name="adj" fmla="val 36004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3324" y="6529745"/>
            <a:ext cx="323136" cy="32313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01163" y="6123742"/>
            <a:ext cx="361723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Context-Aware Health Reports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401163" y="6569750"/>
            <a:ext cx="6391513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Generates personalized, actionable reports with context relevant to your unique health profile.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57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3199" y="3630335"/>
            <a:ext cx="9985177" cy="700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Our Robust Technological Foundation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3199" y="4687610"/>
            <a:ext cx="12964001" cy="2887861"/>
          </a:xfrm>
          <a:prstGeom prst="roundRect">
            <a:avLst>
              <a:gd name="adj" fmla="val 3462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0819" y="4695230"/>
            <a:ext cx="4316254" cy="2872621"/>
          </a:xfrm>
          <a:prstGeom prst="roundRect">
            <a:avLst>
              <a:gd name="adj" fmla="val 3481"/>
            </a:avLst>
          </a:prstGeom>
          <a:solidFill>
            <a:srgbClr val="FAF5EB"/>
          </a:solidFill>
          <a:ln/>
        </p:spPr>
      </p:sp>
      <p:sp>
        <p:nvSpPr>
          <p:cNvPr id="6" name="Text 3"/>
          <p:cNvSpPr/>
          <p:nvPr/>
        </p:nvSpPr>
        <p:spPr>
          <a:xfrm>
            <a:off x="1078825" y="4933236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Frontend Excellence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8825" y="5426035"/>
            <a:ext cx="3483173" cy="1523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Built with React for dynamic user interfaces, TypeScript for robust code, and Tailwind CSS for sleek design.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157073" y="4695230"/>
            <a:ext cx="4316254" cy="2872621"/>
          </a:xfrm>
          <a:prstGeom prst="rect">
            <a:avLst/>
          </a:prstGeom>
          <a:solidFill>
            <a:srgbClr val="FAF5EB"/>
          </a:solidFill>
          <a:ln/>
        </p:spPr>
      </p:sp>
      <p:sp>
        <p:nvSpPr>
          <p:cNvPr id="9" name="Shape 6"/>
          <p:cNvSpPr/>
          <p:nvPr/>
        </p:nvSpPr>
        <p:spPr>
          <a:xfrm>
            <a:off x="5157073" y="4695230"/>
            <a:ext cx="30480" cy="2872621"/>
          </a:xfrm>
          <a:prstGeom prst="roundRect">
            <a:avLst>
              <a:gd name="adj" fmla="val 328032"/>
            </a:avLst>
          </a:prstGeom>
          <a:solidFill>
            <a:srgbClr val="D5CDBE"/>
          </a:solidFill>
          <a:ln/>
        </p:spPr>
      </p:sp>
      <p:sp>
        <p:nvSpPr>
          <p:cNvPr id="10" name="Text 7"/>
          <p:cNvSpPr/>
          <p:nvPr/>
        </p:nvSpPr>
        <p:spPr>
          <a:xfrm>
            <a:off x="5752148" y="4933236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Powerful Backend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752148" y="5426035"/>
            <a:ext cx="3126105" cy="1903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Leverages Node.js and Express for efficient server-side operations, with MongoDB for flexible data storage.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4859536" y="5833943"/>
            <a:ext cx="595074" cy="595074"/>
          </a:xfrm>
          <a:prstGeom prst="roundRect">
            <a:avLst>
              <a:gd name="adj" fmla="val 16802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8245" y="5982652"/>
            <a:ext cx="297537" cy="297537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9473327" y="4695230"/>
            <a:ext cx="4316254" cy="2872621"/>
          </a:xfrm>
          <a:prstGeom prst="rect">
            <a:avLst/>
          </a:prstGeom>
          <a:solidFill>
            <a:srgbClr val="FAF5EB"/>
          </a:solidFill>
          <a:ln/>
        </p:spPr>
      </p:sp>
      <p:sp>
        <p:nvSpPr>
          <p:cNvPr id="15" name="Shape 11"/>
          <p:cNvSpPr/>
          <p:nvPr/>
        </p:nvSpPr>
        <p:spPr>
          <a:xfrm>
            <a:off x="9473327" y="4695230"/>
            <a:ext cx="30480" cy="2872621"/>
          </a:xfrm>
          <a:prstGeom prst="roundRect">
            <a:avLst>
              <a:gd name="adj" fmla="val 328032"/>
            </a:avLst>
          </a:prstGeom>
          <a:solidFill>
            <a:srgbClr val="D5CDBE"/>
          </a:solidFill>
          <a:ln/>
        </p:spPr>
      </p:sp>
      <p:sp>
        <p:nvSpPr>
          <p:cNvPr id="16" name="Text 12"/>
          <p:cNvSpPr/>
          <p:nvPr/>
        </p:nvSpPr>
        <p:spPr>
          <a:xfrm>
            <a:off x="10068401" y="4933236"/>
            <a:ext cx="3483173" cy="700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Cutting-Edge AI Integration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10068401" y="5776079"/>
            <a:ext cx="3483173" cy="1142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Integrates Groq Llama-3 for advanced, high-performance artificial intelligence capabilities.</a:t>
            </a:r>
            <a:endParaRPr lang="en-US" sz="1850" dirty="0"/>
          </a:p>
        </p:txBody>
      </p:sp>
      <p:sp>
        <p:nvSpPr>
          <p:cNvPr id="18" name="Shape 14"/>
          <p:cNvSpPr/>
          <p:nvPr/>
        </p:nvSpPr>
        <p:spPr>
          <a:xfrm>
            <a:off x="9175790" y="5833943"/>
            <a:ext cx="595074" cy="595074"/>
          </a:xfrm>
          <a:prstGeom prst="roundRect">
            <a:avLst>
              <a:gd name="adj" fmla="val 16802"/>
            </a:avLst>
          </a:prstGeom>
          <a:solidFill>
            <a:srgbClr val="FAF5EB"/>
          </a:solidFill>
          <a:ln w="30480">
            <a:solidFill>
              <a:srgbClr val="D5CDBE"/>
            </a:solidFill>
            <a:prstDash val="solid"/>
          </a:ln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4499" y="5982652"/>
            <a:ext cx="297537" cy="2975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11678007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Unwavering Security &amp; Seamless Personalization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18" y="1798796"/>
            <a:ext cx="6294239" cy="629423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86663" y="1913692"/>
            <a:ext cx="108109" cy="108109"/>
          </a:xfrm>
          <a:prstGeom prst="roundRect">
            <a:avLst>
              <a:gd name="adj" fmla="val 422907"/>
            </a:avLst>
          </a:prstGeom>
          <a:solidFill>
            <a:srgbClr val="3371A5"/>
          </a:solidFill>
          <a:ln/>
        </p:spPr>
      </p:sp>
      <p:sp>
        <p:nvSpPr>
          <p:cNvPr id="5" name="Text 2"/>
          <p:cNvSpPr/>
          <p:nvPr/>
        </p:nvSpPr>
        <p:spPr>
          <a:xfrm>
            <a:off x="7911108" y="1798796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JWT Authentication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11108" y="2333268"/>
            <a:ext cx="5969794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Ensuring secure access and protecting sensitive user data.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6663" y="3226951"/>
            <a:ext cx="108109" cy="108109"/>
          </a:xfrm>
          <a:prstGeom prst="roundRect">
            <a:avLst>
              <a:gd name="adj" fmla="val 422907"/>
            </a:avLst>
          </a:prstGeom>
          <a:solidFill>
            <a:srgbClr val="3371A5"/>
          </a:solidFill>
          <a:ln/>
        </p:spPr>
      </p:sp>
      <p:sp>
        <p:nvSpPr>
          <p:cNvPr id="8" name="Text 5"/>
          <p:cNvSpPr/>
          <p:nvPr/>
        </p:nvSpPr>
        <p:spPr>
          <a:xfrm>
            <a:off x="7911108" y="3112056"/>
            <a:ext cx="4035385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Personalized Profile Management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911108" y="3646527"/>
            <a:ext cx="5969794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Tailored user experiences and customizable health settings.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6663" y="4540210"/>
            <a:ext cx="108109" cy="108109"/>
          </a:xfrm>
          <a:prstGeom prst="roundRect">
            <a:avLst>
              <a:gd name="adj" fmla="val 422907"/>
            </a:avLst>
          </a:prstGeom>
          <a:solidFill>
            <a:srgbClr val="3371A5"/>
          </a:solidFill>
          <a:ln/>
        </p:spPr>
      </p:sp>
      <p:sp>
        <p:nvSpPr>
          <p:cNvPr id="11" name="Text 8"/>
          <p:cNvSpPr/>
          <p:nvPr/>
        </p:nvSpPr>
        <p:spPr>
          <a:xfrm>
            <a:off x="7911108" y="4425315"/>
            <a:ext cx="257960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Mobile-Responsive UI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911108" y="4959787"/>
            <a:ext cx="5969794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Seamless experience across all devices, from desktop to mobile.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497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0314" y="655201"/>
            <a:ext cx="7476173" cy="1331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Streamlined Project Architecture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885" y="2326005"/>
            <a:ext cx="6341031" cy="42898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66044" y="3904449"/>
            <a:ext cx="1154641" cy="993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Streamlined Project Architecture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11191698" y="5365792"/>
            <a:ext cx="1717735" cy="248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Express API</a:t>
            </a:r>
            <a:endParaRPr lang="en-US" sz="1250" dirty="0"/>
          </a:p>
        </p:txBody>
      </p:sp>
      <p:sp>
        <p:nvSpPr>
          <p:cNvPr id="7" name="Text 3"/>
          <p:cNvSpPr/>
          <p:nvPr/>
        </p:nvSpPr>
        <p:spPr>
          <a:xfrm>
            <a:off x="11191698" y="5689216"/>
            <a:ext cx="1717735" cy="42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Handles logic and routes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7166147" y="5365792"/>
            <a:ext cx="1717735" cy="248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MongoDB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7166147" y="5689216"/>
            <a:ext cx="1717735" cy="42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Persistent data storage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7166147" y="2927434"/>
            <a:ext cx="1717735" cy="248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Groq AI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7166147" y="3250856"/>
            <a:ext cx="1717735" cy="211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AI analysis integrated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11202699" y="2821826"/>
            <a:ext cx="1717735" cy="248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React Frontend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11202699" y="3145249"/>
            <a:ext cx="1717735" cy="42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 interface and requests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6320314" y="6870382"/>
            <a:ext cx="7476173" cy="724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robust architecture ensures seamless data flow and efficient processing, integrating cutting-edge AI for superior health analysis.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560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Funnel Display</vt:lpstr>
      <vt:lpstr>Funnel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Adityaraj Jaiswal</cp:lastModifiedBy>
  <cp:revision>3</cp:revision>
  <dcterms:created xsi:type="dcterms:W3CDTF">2026-01-04T08:44:31Z</dcterms:created>
  <dcterms:modified xsi:type="dcterms:W3CDTF">2026-01-04T08:47:48Z</dcterms:modified>
</cp:coreProperties>
</file>